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81" r:id="rId4"/>
    <p:sldId id="282" r:id="rId5"/>
    <p:sldId id="290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77" r:id="rId14"/>
    <p:sldId id="26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875A4296-90F5-D048-8996-003F7349A2D0}">
          <p14:sldIdLst>
            <p14:sldId id="257"/>
            <p14:sldId id="258"/>
            <p14:sldId id="281"/>
            <p14:sldId id="282"/>
            <p14:sldId id="290"/>
            <p14:sldId id="283"/>
            <p14:sldId id="284"/>
            <p14:sldId id="285"/>
            <p14:sldId id="286"/>
            <p14:sldId id="287"/>
            <p14:sldId id="288"/>
            <p14:sldId id="289"/>
            <p14:sldId id="277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343" autoAdjust="0"/>
  </p:normalViewPr>
  <p:slideViewPr>
    <p:cSldViewPr snapToGrid="0" snapToObjects="1">
      <p:cViewPr varScale="1">
        <p:scale>
          <a:sx n="97" d="100"/>
          <a:sy n="97" d="100"/>
        </p:scale>
        <p:origin x="10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88457-9B1A-47FB-AB89-68AF089A8D76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7F910-5259-4CF9-8B4D-BE755612A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5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6851FF-DBCC-AA4C-A5EE-BAAC970B9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B8EFA6-07C9-C345-B99D-62E33F091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2FB5E5-A87F-E94C-909F-17B961E7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C8A1-15FA-1244-A39B-555057364CD8}" type="datetimeFigureOut">
              <a:rPr kumimoji="1" lang="zh-CN" altLang="en-US" smtClean="0"/>
              <a:t>2022/4/12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CED53-2619-D243-9601-8A791945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5C7D15-361A-2E44-A547-7E344AF7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E736-41B5-BE4B-8632-C18797F39B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701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98F11-6A01-5840-9384-9CD2845B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D8BDA8-C469-9841-B5F3-3CB74C9AD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F6B717-AB83-9442-B0FD-457C6ED73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C8A1-15FA-1244-A39B-555057364CD8}" type="datetimeFigureOut">
              <a:rPr kumimoji="1" lang="zh-CN" altLang="en-US" smtClean="0"/>
              <a:t>2022/4/12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FF820-4BB6-5941-AD1B-D5D8B4DF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1E9B6D-E9EA-8F47-9CF3-23C6CE9B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E736-41B5-BE4B-8632-C18797F39B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943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676367-75F2-4546-9F55-7E9EF9814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F3180A-D802-804A-8162-17D40DBF0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6F18B8-87B2-F449-A3A7-5DA9D38E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C8A1-15FA-1244-A39B-555057364CD8}" type="datetimeFigureOut">
              <a:rPr kumimoji="1" lang="zh-CN" altLang="en-US" smtClean="0"/>
              <a:t>2022/4/12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57EE31-21A7-BA4F-B3D3-96232774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CDF59E-765E-B444-A29C-719A8116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E736-41B5-BE4B-8632-C18797F39B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285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49CB06-5E20-7B40-A03E-708A0717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48E0D7-9DA1-9A48-9F3E-0D0AC1822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2B54C7-3C33-B949-850E-DCC16543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C8A1-15FA-1244-A39B-555057364CD8}" type="datetimeFigureOut">
              <a:rPr kumimoji="1" lang="zh-CN" altLang="en-US" smtClean="0"/>
              <a:t>2022/4/12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6D4DA9-6F06-784A-BDC6-50D8B72D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2E3E0-5CC6-D047-AF55-459EBA96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E736-41B5-BE4B-8632-C18797F39B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9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687D67-5240-B849-B5A4-DC928D12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D67E06-F0E5-E34E-9BAF-9264EEC0F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72817F-E305-EF47-BBEE-9209C7C1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C8A1-15FA-1244-A39B-555057364CD8}" type="datetimeFigureOut">
              <a:rPr kumimoji="1" lang="zh-CN" altLang="en-US" smtClean="0"/>
              <a:t>2022/4/12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EF0420-03B1-FC49-9B8F-C9F1450D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AAC743-D5C6-6A4E-9379-E350EFBD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E736-41B5-BE4B-8632-C18797F39B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582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A7DA09-DE26-8446-A63A-4A0A5AB3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0570B3-1EDE-1F48-A2F7-D98642BC9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340A61-84F1-B84C-892E-0640B629D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C10F12-E1EB-B049-9E86-5666BE42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C8A1-15FA-1244-A39B-555057364CD8}" type="datetimeFigureOut">
              <a:rPr kumimoji="1" lang="zh-CN" altLang="en-US" smtClean="0"/>
              <a:t>2022/4/12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4DF220-C5A8-9C4A-84E6-8D80D68A5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A54729-D750-E84F-B9F4-A936AE4B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E736-41B5-BE4B-8632-C18797F39B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42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6BF42-DEC3-6847-B63E-A64ED2B52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7EA94C-2680-584D-A632-DF7FDE62C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1CB337-5492-4E49-AB94-F93EE25F9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C05CBC-6FEA-F544-85EE-FA6A10C9F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E8CA692-F276-0F49-AE02-926A876FE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511AB5-0591-8B4B-9414-B03220E0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C8A1-15FA-1244-A39B-555057364CD8}" type="datetimeFigureOut">
              <a:rPr kumimoji="1" lang="zh-CN" altLang="en-US" smtClean="0"/>
              <a:t>2022/4/12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C7A604-80FA-9F4F-B23E-58A98F8B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55D208-57B8-2C4A-A3DF-C3CDB53E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E736-41B5-BE4B-8632-C18797F39B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112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843E47-3540-F047-A6F9-118F3080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9699E0-6007-D841-B540-E716DFAA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C8A1-15FA-1244-A39B-555057364CD8}" type="datetimeFigureOut">
              <a:rPr kumimoji="1" lang="zh-CN" altLang="en-US" smtClean="0"/>
              <a:t>2022/4/12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DE46AE-D39E-DF4F-A881-0D52DF08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149D4A-B02E-A643-8348-88E959E3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E736-41B5-BE4B-8632-C18797F39B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096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2BC5B5-D7CB-3241-A34B-4E4F5CEC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C8A1-15FA-1244-A39B-555057364CD8}" type="datetimeFigureOut">
              <a:rPr kumimoji="1" lang="zh-CN" altLang="en-US" smtClean="0"/>
              <a:t>2022/4/12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FB6982-01C8-CA4B-B89E-5C9DCA63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789725-176A-2545-9AB6-0D3CED00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E736-41B5-BE4B-8632-C18797F39B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367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C11205-75F9-B94B-AC6E-44F639E9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0D16AE-5EA8-7D44-AF7E-B0E01A93D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5923F9-021A-0941-B317-130F171D6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8FABBF-F524-B543-ADF2-575CFC5D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C8A1-15FA-1244-A39B-555057364CD8}" type="datetimeFigureOut">
              <a:rPr kumimoji="1" lang="zh-CN" altLang="en-US" smtClean="0"/>
              <a:t>2022/4/12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76AB7E-695D-274F-B952-D43E1D5B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5BC660-8B3C-3F4A-8BC7-961A3B07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E736-41B5-BE4B-8632-C18797F39B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105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8FB524-4091-E946-9295-A88DF76C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D8E76B0-5778-C54E-B35C-C2496B208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E88F5A-37EB-8B41-A0AC-03E8F2F22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278852-C284-F246-9664-F242EFD4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C8A1-15FA-1244-A39B-555057364CD8}" type="datetimeFigureOut">
              <a:rPr kumimoji="1" lang="zh-CN" altLang="en-US" smtClean="0"/>
              <a:t>2022/4/12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D49C0E-63FF-654C-86EE-E8F871D7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9150B5-4787-6544-82F8-F3E38B34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E736-41B5-BE4B-8632-C18797F39B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071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78B514-ED3A-3245-A5D9-4B60EFA7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463F85-E1E2-CF46-A1C5-E5422EC04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1AC219-AB7C-BE4E-A5BF-FD80EBADE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1C8A1-15FA-1244-A39B-555057364CD8}" type="datetimeFigureOut">
              <a:rPr kumimoji="1" lang="zh-CN" altLang="en-US" smtClean="0"/>
              <a:t>2022/4/12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342F8-E804-074E-A182-015CBA5F6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6F93D4-FAE3-8F46-9FD3-F3DF0ADEF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AE736-41B5-BE4B-8632-C18797F39B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089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0CE41B1-4C02-3943-ABD6-BCD2E5DFD5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99008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C15877F-B650-3440-BFB8-989E996D245E}"/>
              </a:ext>
            </a:extLst>
          </p:cNvPr>
          <p:cNvSpPr/>
          <p:nvPr/>
        </p:nvSpPr>
        <p:spPr>
          <a:xfrm>
            <a:off x="435429" y="2000726"/>
            <a:ext cx="1175657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GB" altLang="zh-CN" sz="4800" b="1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Active Learning </a:t>
            </a:r>
            <a:r>
              <a:rPr lang="en-GB" altLang="zh-CN" sz="4800" b="1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in </a:t>
            </a:r>
            <a:r>
              <a:rPr lang="en-GB" altLang="zh-CN" sz="4800" b="1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Live Lectures </a:t>
            </a:r>
          </a:p>
          <a:p>
            <a:pPr algn="ctr"/>
            <a:r>
              <a:rPr lang="en-GB" altLang="zh-CN" sz="4800" b="1" dirty="0" smtClean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Improving Interaction and Engagement within large cohorts</a:t>
            </a:r>
            <a:endParaRPr lang="zh-CN" altLang="zh-CN" sz="4800" b="1" dirty="0">
              <a:ln w="0"/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4F9075-BBF0-4848-8744-B9D8A0A1B519}"/>
              </a:ext>
            </a:extLst>
          </p:cNvPr>
          <p:cNvSpPr/>
          <p:nvPr/>
        </p:nvSpPr>
        <p:spPr>
          <a:xfrm>
            <a:off x="2492477" y="4483557"/>
            <a:ext cx="70054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4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Dr </a:t>
            </a:r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Charles </a:t>
            </a:r>
            <a:r>
              <a:rPr lang="en-US" altLang="zh-CN" sz="4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Darko</a:t>
            </a:r>
          </a:p>
          <a:p>
            <a:pPr algn="ctr">
              <a:spcAft>
                <a:spcPts val="0"/>
              </a:spcAft>
            </a:pPr>
            <a:r>
              <a:rPr lang="en-GB" sz="2400" b="1" dirty="0">
                <a:solidFill>
                  <a:srgbClr val="002060"/>
                </a:solidFill>
              </a:rPr>
              <a:t>| Lecturer in Polymer </a:t>
            </a:r>
            <a:r>
              <a:rPr lang="en-GB" sz="2400" b="1" dirty="0" smtClean="0">
                <a:solidFill>
                  <a:srgbClr val="002060"/>
                </a:solidFill>
              </a:rPr>
              <a:t>Science| </a:t>
            </a:r>
            <a:r>
              <a:rPr lang="en-GB" sz="2400" b="1" dirty="0">
                <a:solidFill>
                  <a:srgbClr val="002060"/>
                </a:solidFill>
              </a:rPr>
              <a:t>Department of Materials</a:t>
            </a:r>
            <a:endParaRPr lang="zh-CN" altLang="zh-CN" sz="5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054AD7-07E6-504B-9A2C-C46BFB440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7672" y="0"/>
            <a:ext cx="3064328" cy="12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3D81E7-1CA3-3C41-8933-ADCDB1FF7EC4}"/>
              </a:ext>
            </a:extLst>
          </p:cNvPr>
          <p:cNvSpPr/>
          <p:nvPr/>
        </p:nvSpPr>
        <p:spPr>
          <a:xfrm>
            <a:off x="0" y="93890"/>
            <a:ext cx="9127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Main Discussions</a:t>
            </a:r>
            <a:endParaRPr lang="zh-CN" alt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05D9DA-6255-B746-8734-73527243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7672" y="0"/>
            <a:ext cx="3064328" cy="1292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559" y="1396528"/>
            <a:ext cx="10795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3200" b="1" dirty="0" smtClean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Approaches </a:t>
            </a:r>
            <a:r>
              <a:rPr lang="en-GB" altLang="zh-CN" sz="3200" b="1" dirty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to online students’ engagements</a:t>
            </a:r>
            <a:endParaRPr lang="zh-CN" altLang="zh-CN" sz="3200" b="1" dirty="0">
              <a:ln w="0"/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31086" y="2163494"/>
            <a:ext cx="6183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Within Faculty of Science and Engineering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273" y="2658531"/>
            <a:ext cx="4393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Blackboard engagements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C:\CD\T&amp;L\Teaching &amp; Learning Projects\E_Learning&amp;Digital\Submission March\Figure 3.t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9512" r="3166" b="2927"/>
          <a:stretch/>
        </p:blipFill>
        <p:spPr bwMode="auto">
          <a:xfrm>
            <a:off x="658261" y="3153568"/>
            <a:ext cx="5176155" cy="3533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C:\CD\T&amp;L\Teaching &amp; Learning Projects\E_Learning&amp;Digital\Submission March\Figure 4.t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14" y="3153568"/>
            <a:ext cx="4510483" cy="35331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Arrow 5"/>
          <p:cNvSpPr/>
          <p:nvPr/>
        </p:nvSpPr>
        <p:spPr>
          <a:xfrm>
            <a:off x="5916305" y="4599296"/>
            <a:ext cx="313898" cy="62779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3D81E7-1CA3-3C41-8933-ADCDB1FF7EC4}"/>
              </a:ext>
            </a:extLst>
          </p:cNvPr>
          <p:cNvSpPr/>
          <p:nvPr/>
        </p:nvSpPr>
        <p:spPr>
          <a:xfrm>
            <a:off x="0" y="93890"/>
            <a:ext cx="9127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Main Discussions</a:t>
            </a:r>
            <a:endParaRPr lang="zh-CN" alt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05D9DA-6255-B746-8734-73527243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7672" y="0"/>
            <a:ext cx="3064328" cy="1292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559" y="1396528"/>
            <a:ext cx="10795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3200" b="1" dirty="0" smtClean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Approaches </a:t>
            </a:r>
            <a:r>
              <a:rPr lang="en-GB" altLang="zh-CN" sz="3200" b="1" dirty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to online students’ engagements</a:t>
            </a:r>
            <a:endParaRPr lang="zh-CN" altLang="zh-CN" sz="3200" b="1" dirty="0">
              <a:ln w="0"/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31086" y="2163494"/>
            <a:ext cx="6183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Within Faculty of Science and Engineering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273" y="2658531"/>
            <a:ext cx="4393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Blackboard engagements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C:\CD\T&amp;L\Teaching &amp; Learning Projects\E_Learning&amp;Digital\Submission March\Figure 4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9" y="3120196"/>
            <a:ext cx="4510483" cy="35331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775293" y="4632738"/>
            <a:ext cx="48845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Darko, C. (2021). An Evaluation of How Students Use Blackboard and the Possible Link to Their Grades. </a:t>
            </a:r>
            <a:r>
              <a:rPr lang="en-GB" sz="1400" i="1" dirty="0">
                <a:solidFill>
                  <a:srgbClr val="222222"/>
                </a:solidFill>
                <a:latin typeface="Arial" panose="020B0604020202020204" pitchFamily="34" charset="0"/>
              </a:rPr>
              <a:t>SAGE Open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GB" sz="1400" i="1" dirty="0">
                <a:solidFill>
                  <a:srgbClr val="222222"/>
                </a:solidFill>
                <a:latin typeface="Arial" panose="020B0604020202020204" pitchFamily="34" charset="0"/>
              </a:rPr>
              <a:t>11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(4), https</a:t>
            </a:r>
            <a:r>
              <a:rPr lang="en-GB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://10.1177/21582440211067245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5436357" y="3121117"/>
            <a:ext cx="5918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7030A0"/>
                </a:solidFill>
              </a:rPr>
              <a:t>Higher level questions on Blackboard means students gets engaged and that create deep thinking.</a:t>
            </a:r>
          </a:p>
        </p:txBody>
      </p:sp>
    </p:spTree>
    <p:extLst>
      <p:ext uri="{BB962C8B-B14F-4D97-AF65-F5344CB8AC3E}">
        <p14:creationId xmlns:p14="http://schemas.microsoft.com/office/powerpoint/2010/main" val="22438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3D81E7-1CA3-3C41-8933-ADCDB1FF7EC4}"/>
              </a:ext>
            </a:extLst>
          </p:cNvPr>
          <p:cNvSpPr/>
          <p:nvPr/>
        </p:nvSpPr>
        <p:spPr>
          <a:xfrm>
            <a:off x="0" y="93890"/>
            <a:ext cx="9127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Main Discussions</a:t>
            </a:r>
            <a:endParaRPr lang="zh-CN" alt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05D9DA-6255-B746-8734-73527243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7672" y="0"/>
            <a:ext cx="3064328" cy="1292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559" y="1396528"/>
            <a:ext cx="10795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3200" b="1" dirty="0" smtClean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Approaches </a:t>
            </a:r>
            <a:r>
              <a:rPr lang="en-GB" altLang="zh-CN" sz="3200" b="1" dirty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to online students’ engagements</a:t>
            </a:r>
            <a:endParaRPr lang="zh-CN" altLang="zh-CN" sz="3200" b="1" dirty="0">
              <a:ln w="0"/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31086" y="2163494"/>
            <a:ext cx="6183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Within Faculty of Science and Engineering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272" y="2658531"/>
            <a:ext cx="8241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Designing online information for polymer science course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:\CD\T&amp;L\Teaching &amp; Learning Projects\Computers &amp; Education\New submission C&amp;E Nov 2020\Figure 2. Responses for effective learning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5" y="3164957"/>
            <a:ext cx="5401310" cy="3487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6155818" y="5754270"/>
            <a:ext cx="4884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222222"/>
                </a:solidFill>
                <a:latin typeface="Arial" panose="020B0604020202020204" pitchFamily="34" charset="0"/>
              </a:rPr>
              <a:t>Darko, C. (2021). </a:t>
            </a:r>
            <a:r>
              <a:rPr lang="fr-FR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Improving</a:t>
            </a:r>
            <a:r>
              <a:rPr lang="fr-FR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Polymer</a:t>
            </a:r>
            <a:r>
              <a:rPr lang="fr-FR" sz="1400" dirty="0">
                <a:solidFill>
                  <a:srgbClr val="222222"/>
                </a:solidFill>
                <a:latin typeface="Arial" panose="020B0604020202020204" pitchFamily="34" charset="0"/>
              </a:rPr>
              <a:t> Science </a:t>
            </a:r>
            <a:r>
              <a:rPr lang="fr-FR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Asynchronous</a:t>
            </a:r>
            <a:r>
              <a:rPr lang="fr-FR" sz="1400" dirty="0">
                <a:solidFill>
                  <a:srgbClr val="222222"/>
                </a:solidFill>
                <a:latin typeface="Arial" panose="020B0604020202020204" pitchFamily="34" charset="0"/>
              </a:rPr>
              <a:t> Online Lecture Contents For </a:t>
            </a:r>
            <a:r>
              <a:rPr lang="fr-FR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Students</a:t>
            </a:r>
            <a:r>
              <a:rPr lang="fr-FR" sz="1400" dirty="0">
                <a:solidFill>
                  <a:srgbClr val="222222"/>
                </a:solidFill>
                <a:latin typeface="Arial" panose="020B0604020202020204" pitchFamily="34" charset="0"/>
              </a:rPr>
              <a:t>’ Engagement. </a:t>
            </a:r>
            <a:r>
              <a:rPr lang="fr-FR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European</a:t>
            </a:r>
            <a:r>
              <a:rPr lang="fr-FR" sz="1400" dirty="0">
                <a:solidFill>
                  <a:srgbClr val="222222"/>
                </a:solidFill>
                <a:latin typeface="Arial" panose="020B0604020202020204" pitchFamily="34" charset="0"/>
              </a:rPr>
              <a:t> Scientific Journal, 17(25), 95-115. https://doi.org/10.19044/esj.2021.v17n25p95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5807527" y="3290183"/>
            <a:ext cx="638447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7030A0"/>
                </a:solidFill>
              </a:rPr>
              <a:t>One size does not fit all</a:t>
            </a:r>
            <a:r>
              <a:rPr lang="en-GB" sz="2400" dirty="0" smtClean="0">
                <a:solidFill>
                  <a:srgbClr val="7030A0"/>
                </a:solidFill>
              </a:rPr>
              <a:t>.</a:t>
            </a: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7030A0"/>
                </a:solidFill>
              </a:rPr>
              <a:t>First year students </a:t>
            </a:r>
            <a:r>
              <a:rPr lang="en-GB" sz="2400" dirty="0" smtClean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en-GB" sz="2400" dirty="0" smtClean="0">
                <a:solidFill>
                  <a:srgbClr val="7030A0"/>
                </a:solidFill>
              </a:rPr>
              <a:t>learning something </a:t>
            </a:r>
            <a:r>
              <a:rPr lang="en-GB" sz="2400" dirty="0">
                <a:solidFill>
                  <a:srgbClr val="7030A0"/>
                </a:solidFill>
              </a:rPr>
              <a:t>new.</a:t>
            </a:r>
            <a:endParaRPr lang="en-GB" sz="2400" dirty="0" smtClean="0">
              <a:solidFill>
                <a:srgbClr val="7030A0"/>
              </a:solidFill>
            </a:endParaRP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7030A0"/>
                </a:solidFill>
              </a:rPr>
              <a:t>Second year </a:t>
            </a:r>
            <a:r>
              <a:rPr lang="en-GB" sz="2400" b="1" dirty="0">
                <a:solidFill>
                  <a:srgbClr val="7030A0"/>
                </a:solidFill>
              </a:rPr>
              <a:t>students </a:t>
            </a:r>
            <a:r>
              <a:rPr lang="en-GB" sz="2400" dirty="0" smtClean="0">
                <a:solidFill>
                  <a:srgbClr val="7030A0"/>
                </a:solidFill>
                <a:sym typeface="Symbol" panose="05050102010706020507" pitchFamily="18" charset="2"/>
              </a:rPr>
              <a:t> </a:t>
            </a:r>
            <a:r>
              <a:rPr lang="en-GB" sz="2400" dirty="0" smtClean="0">
                <a:solidFill>
                  <a:srgbClr val="7030A0"/>
                </a:solidFill>
              </a:rPr>
              <a:t>structure-property.</a:t>
            </a:r>
            <a:endParaRPr lang="en-GB" sz="2400" dirty="0">
              <a:solidFill>
                <a:srgbClr val="7030A0"/>
              </a:solidFill>
            </a:endParaRPr>
          </a:p>
          <a:p>
            <a:pPr marL="360000" indent="-360000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400" b="1" dirty="0">
                <a:solidFill>
                  <a:srgbClr val="7030A0"/>
                </a:solidFill>
              </a:rPr>
              <a:t>The third-year </a:t>
            </a:r>
            <a:r>
              <a:rPr lang="en-GB" sz="2400" b="1" dirty="0" smtClean="0">
                <a:solidFill>
                  <a:srgbClr val="7030A0"/>
                </a:solidFill>
              </a:rPr>
              <a:t>students</a:t>
            </a:r>
            <a:r>
              <a:rPr lang="en-GB" sz="2400" dirty="0" smtClean="0">
                <a:solidFill>
                  <a:srgbClr val="7030A0"/>
                </a:solidFill>
                <a:sym typeface="Symbol" panose="05050102010706020507" pitchFamily="18" charset="2"/>
              </a:rPr>
              <a:t> </a:t>
            </a:r>
            <a:r>
              <a:rPr lang="en-GB" sz="2400" dirty="0" smtClean="0">
                <a:solidFill>
                  <a:srgbClr val="7030A0"/>
                </a:solidFill>
              </a:rPr>
              <a:t>structure-property </a:t>
            </a:r>
            <a:r>
              <a:rPr lang="en-GB" sz="2400" dirty="0">
                <a:solidFill>
                  <a:srgbClr val="7030A0"/>
                </a:solidFill>
              </a:rPr>
              <a:t>and </a:t>
            </a:r>
            <a:r>
              <a:rPr lang="en-GB" sz="2400" dirty="0" smtClean="0">
                <a:solidFill>
                  <a:srgbClr val="7030A0"/>
                </a:solidFill>
              </a:rPr>
              <a:t>structure processing. 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1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3E17B6C-04F3-2D44-870C-B064765EBD8E}"/>
              </a:ext>
            </a:extLst>
          </p:cNvPr>
          <p:cNvSpPr/>
          <p:nvPr/>
        </p:nvSpPr>
        <p:spPr>
          <a:xfrm>
            <a:off x="380452" y="0"/>
            <a:ext cx="5645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zh-CN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Take home message</a:t>
            </a:r>
            <a:endParaRPr lang="zh-CN" alt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6BA832-B292-5640-9631-3605C37E8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7672" y="0"/>
            <a:ext cx="3064328" cy="12927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0452" y="2316346"/>
            <a:ext cx="10892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7030A0"/>
                </a:solidFill>
              </a:rPr>
              <a:t>Learning </a:t>
            </a:r>
            <a:r>
              <a:rPr lang="en-GB" sz="28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en-GB" sz="2800" dirty="0" smtClean="0">
                <a:solidFill>
                  <a:srgbClr val="7030A0"/>
                </a:solidFill>
              </a:rPr>
              <a:t>the </a:t>
            </a:r>
            <a:r>
              <a:rPr lang="en-GB" sz="2800" dirty="0">
                <a:solidFill>
                  <a:srgbClr val="7030A0"/>
                </a:solidFill>
              </a:rPr>
              <a:t>creation of knowledge and conceptual development and can include the storing of knowledge in the brain and how it is used (</a:t>
            </a:r>
            <a:r>
              <a:rPr lang="en-GB" sz="2800" dirty="0" err="1">
                <a:solidFill>
                  <a:srgbClr val="7030A0"/>
                </a:solidFill>
              </a:rPr>
              <a:t>Satzinger</a:t>
            </a:r>
            <a:r>
              <a:rPr lang="en-GB" sz="2800" dirty="0">
                <a:solidFill>
                  <a:srgbClr val="7030A0"/>
                </a:solidFill>
              </a:rPr>
              <a:t>, 1998; Bartlett &amp; Bartlett, 1995; Bernstein, 2018). </a:t>
            </a:r>
            <a:endParaRPr lang="en-GB" sz="2800" dirty="0" smtClean="0">
              <a:solidFill>
                <a:srgbClr val="7030A0"/>
              </a:solidFill>
            </a:endParaRPr>
          </a:p>
          <a:p>
            <a:pPr marL="360000" indent="-3600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7030A0"/>
                </a:solidFill>
              </a:rPr>
              <a:t>Learning </a:t>
            </a:r>
            <a:r>
              <a:rPr lang="en-GB" sz="28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en-GB" sz="2800" dirty="0" smtClean="0">
                <a:solidFill>
                  <a:srgbClr val="7030A0"/>
                </a:solidFill>
              </a:rPr>
              <a:t>forming </a:t>
            </a:r>
            <a:r>
              <a:rPr lang="en-GB" sz="2800" dirty="0">
                <a:solidFill>
                  <a:srgbClr val="7030A0"/>
                </a:solidFill>
              </a:rPr>
              <a:t>new schemas (i.e. a pattern of thought) and building upon previous schemas (Chalmers, 2003). </a:t>
            </a:r>
            <a:endParaRPr lang="en-GB" sz="2800" dirty="0" smtClean="0">
              <a:solidFill>
                <a:srgbClr val="7030A0"/>
              </a:solidFill>
            </a:endParaRPr>
          </a:p>
          <a:p>
            <a:pPr marL="360000" indent="-3600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7030A0"/>
                </a:solidFill>
              </a:rPr>
              <a:t>Learning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en-GB" sz="2800" b="1" dirty="0" smtClean="0">
                <a:solidFill>
                  <a:srgbClr val="7030A0"/>
                </a:solidFill>
              </a:rPr>
              <a:t> </a:t>
            </a:r>
            <a:r>
              <a:rPr lang="en-GB" sz="2800" dirty="0" smtClean="0">
                <a:solidFill>
                  <a:srgbClr val="7030A0"/>
                </a:solidFill>
              </a:rPr>
              <a:t>organization </a:t>
            </a:r>
            <a:r>
              <a:rPr lang="en-GB" sz="2800" dirty="0">
                <a:solidFill>
                  <a:srgbClr val="7030A0"/>
                </a:solidFill>
              </a:rPr>
              <a:t>of schemas and adaptation of schemas. </a:t>
            </a:r>
            <a:r>
              <a:rPr lang="en-GB" sz="2800" dirty="0" smtClean="0">
                <a:solidFill>
                  <a:srgbClr val="7030A0"/>
                </a:solidFill>
              </a:rPr>
              <a:t>(</a:t>
            </a:r>
            <a:r>
              <a:rPr lang="en-GB" sz="2800" dirty="0">
                <a:solidFill>
                  <a:srgbClr val="7030A0"/>
                </a:solidFill>
              </a:rPr>
              <a:t>McNamara, 1995). </a:t>
            </a:r>
            <a:endParaRPr lang="en-GB" sz="2800" dirty="0" smtClean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5951" y="1396528"/>
            <a:ext cx="9753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3200" b="1" dirty="0" smtClean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Active learning summary</a:t>
            </a:r>
            <a:endParaRPr lang="zh-CN" altLang="zh-CN" sz="3200" b="1" dirty="0">
              <a:ln w="0"/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D588672-BBC3-814D-ABE0-2038F9819641}"/>
              </a:ext>
            </a:extLst>
          </p:cNvPr>
          <p:cNvSpPr txBox="1"/>
          <p:nvPr/>
        </p:nvSpPr>
        <p:spPr>
          <a:xfrm>
            <a:off x="3797560" y="2213152"/>
            <a:ext cx="3653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altLang="zh-CN" sz="4800" b="1" dirty="0" smtClean="0">
                <a:solidFill>
                  <a:srgbClr val="7030A0"/>
                </a:solidFill>
              </a:rPr>
              <a:t>Thank you</a:t>
            </a:r>
            <a:endParaRPr kumimoji="1" lang="en-US" altLang="zh-CN" sz="48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4129" y="3576935"/>
            <a:ext cx="412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 question?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0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36" y="1931369"/>
            <a:ext cx="5554638" cy="4037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03D81E7-1CA3-3C41-8933-ADCDB1FF7EC4}"/>
              </a:ext>
            </a:extLst>
          </p:cNvPr>
          <p:cNvSpPr/>
          <p:nvPr/>
        </p:nvSpPr>
        <p:spPr>
          <a:xfrm>
            <a:off x="0" y="93890"/>
            <a:ext cx="9127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Preamble</a:t>
            </a:r>
            <a:endParaRPr lang="zh-CN" alt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05D9DA-6255-B746-8734-73527243D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7672" y="0"/>
            <a:ext cx="3064328" cy="1292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5715" y="1161928"/>
            <a:ext cx="505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7030A0"/>
                </a:solidFill>
              </a:rPr>
              <a:t>Why do birds fly?</a:t>
            </a:r>
            <a:endParaRPr lang="en-GB" sz="44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34157" y="6506078"/>
            <a:ext cx="36583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</a:rPr>
              <a:t>Picture source: Kennedy </a:t>
            </a:r>
            <a:r>
              <a:rPr lang="en-GB" sz="1400" dirty="0">
                <a:latin typeface="Arial" panose="020B0604020202020204" pitchFamily="34" charset="0"/>
              </a:rPr>
              <a:t>Wild Bird Food Ltd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683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3D81E7-1CA3-3C41-8933-ADCDB1FF7EC4}"/>
              </a:ext>
            </a:extLst>
          </p:cNvPr>
          <p:cNvSpPr/>
          <p:nvPr/>
        </p:nvSpPr>
        <p:spPr>
          <a:xfrm>
            <a:off x="0" y="93890"/>
            <a:ext cx="9127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Background</a:t>
            </a:r>
            <a:endParaRPr lang="zh-CN" alt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05D9DA-6255-B746-8734-73527243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7672" y="0"/>
            <a:ext cx="3064328" cy="1292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2070" y="2622502"/>
            <a:ext cx="107822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 smtClean="0">
                <a:solidFill>
                  <a:srgbClr val="7030A0"/>
                </a:solidFill>
              </a:rPr>
              <a:t>Difficulties</a:t>
            </a:r>
            <a:endParaRPr lang="en-GB" sz="4400" b="1" u="sng" dirty="0">
              <a:solidFill>
                <a:srgbClr val="7030A0"/>
              </a:solidFill>
            </a:endParaRPr>
          </a:p>
          <a:p>
            <a:endParaRPr lang="en-GB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 smtClean="0">
                <a:solidFill>
                  <a:srgbClr val="002060"/>
                </a:solidFill>
              </a:rPr>
              <a:t>Large student numbers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 smtClean="0">
                <a:solidFill>
                  <a:srgbClr val="002060"/>
                </a:solidFill>
              </a:rPr>
              <a:t>Lack of more formative assessments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 smtClean="0">
                <a:solidFill>
                  <a:srgbClr val="002060"/>
                </a:solidFill>
              </a:rPr>
              <a:t>Lack of good subject knowledge of the lecturer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 smtClean="0">
                <a:solidFill>
                  <a:srgbClr val="002060"/>
                </a:solidFill>
              </a:rPr>
              <a:t>Lack of efficient information on Blackboard for feedforward approaches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05951" y="1396528"/>
            <a:ext cx="9753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3200" b="1" dirty="0" smtClean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Large cohorts engagement and interaction</a:t>
            </a:r>
            <a:endParaRPr lang="zh-CN" altLang="zh-CN" sz="3200" b="1" dirty="0">
              <a:ln w="0"/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3D81E7-1CA3-3C41-8933-ADCDB1FF7EC4}"/>
              </a:ext>
            </a:extLst>
          </p:cNvPr>
          <p:cNvSpPr/>
          <p:nvPr/>
        </p:nvSpPr>
        <p:spPr>
          <a:xfrm>
            <a:off x="0" y="93890"/>
            <a:ext cx="9127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Background</a:t>
            </a:r>
            <a:endParaRPr lang="zh-CN" alt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05D9DA-6255-B746-8734-73527243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7672" y="0"/>
            <a:ext cx="3064328" cy="1292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5951" y="1396528"/>
            <a:ext cx="9753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3200" b="1" dirty="0" smtClean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Large cohorts engagement and interaction</a:t>
            </a:r>
            <a:endParaRPr lang="zh-CN" altLang="zh-CN" sz="3200" b="1" dirty="0">
              <a:ln w="0"/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2245" y="2369346"/>
            <a:ext cx="39169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smtClean="0">
                <a:solidFill>
                  <a:srgbClr val="7030A0"/>
                </a:solidFill>
              </a:rPr>
              <a:t>Difficult in….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7030A0"/>
                </a:solidFill>
              </a:rPr>
              <a:t>t</a:t>
            </a:r>
            <a:r>
              <a:rPr lang="en-GB" sz="2800" b="1" dirty="0" smtClean="0">
                <a:solidFill>
                  <a:srgbClr val="7030A0"/>
                </a:solidFill>
              </a:rPr>
              <a:t>aking note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7030A0"/>
                </a:solidFill>
              </a:rPr>
              <a:t>m</a:t>
            </a:r>
            <a:r>
              <a:rPr lang="en-GB" sz="2800" b="1" dirty="0" smtClean="0">
                <a:solidFill>
                  <a:srgbClr val="7030A0"/>
                </a:solidFill>
              </a:rPr>
              <a:t>aintaining order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7030A0"/>
                </a:solidFill>
              </a:rPr>
              <a:t>f</a:t>
            </a:r>
            <a:r>
              <a:rPr lang="en-GB" sz="2800" b="1" dirty="0" smtClean="0">
                <a:solidFill>
                  <a:srgbClr val="7030A0"/>
                </a:solidFill>
              </a:rPr>
              <a:t>ollowing rules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7030A0"/>
                </a:solidFill>
              </a:rPr>
              <a:t>asking questions</a:t>
            </a:r>
          </a:p>
        </p:txBody>
      </p:sp>
      <p:pic>
        <p:nvPicPr>
          <p:cNvPr id="7" name="Picture 2" descr="http://www.redessociales10.com/wp-content/uploads/2011/02/bad-lecture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4172" r="3174" b="4703"/>
          <a:stretch/>
        </p:blipFill>
        <p:spPr bwMode="auto">
          <a:xfrm>
            <a:off x="1062477" y="2248942"/>
            <a:ext cx="5801716" cy="42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2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3D81E7-1CA3-3C41-8933-ADCDB1FF7EC4}"/>
              </a:ext>
            </a:extLst>
          </p:cNvPr>
          <p:cNvSpPr/>
          <p:nvPr/>
        </p:nvSpPr>
        <p:spPr>
          <a:xfrm>
            <a:off x="0" y="93890"/>
            <a:ext cx="9127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Background</a:t>
            </a:r>
            <a:endParaRPr lang="zh-CN" alt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05D9DA-6255-B746-8734-73527243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7672" y="0"/>
            <a:ext cx="3064328" cy="1292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5951" y="1396528"/>
            <a:ext cx="9753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3200" b="1" dirty="0" smtClean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Active learning</a:t>
            </a:r>
            <a:endParaRPr lang="zh-CN" altLang="zh-CN" sz="3200" b="1" dirty="0">
              <a:ln w="0"/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3192" y="2801967"/>
            <a:ext cx="106928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Active &amp; constructive learning means deep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engaging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Vogel‐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Walcutt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et al., 2011).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3192" y="3721339"/>
            <a:ext cx="980664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 startAt="2"/>
            </a:pP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more varied and integrated 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information, the more improvement in cognitive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structures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(Wang et al., 2020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3D81E7-1CA3-3C41-8933-ADCDB1FF7EC4}"/>
              </a:ext>
            </a:extLst>
          </p:cNvPr>
          <p:cNvSpPr/>
          <p:nvPr/>
        </p:nvSpPr>
        <p:spPr>
          <a:xfrm>
            <a:off x="0" y="93890"/>
            <a:ext cx="9127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Main Discussions</a:t>
            </a:r>
            <a:endParaRPr lang="zh-CN" alt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05D9DA-6255-B746-8734-73527243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7672" y="0"/>
            <a:ext cx="3064328" cy="1292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559" y="1396528"/>
            <a:ext cx="10795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3200" b="1" dirty="0" smtClean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Subject knowledge vs formative assessments</a:t>
            </a:r>
            <a:endParaRPr lang="zh-CN" altLang="zh-CN" sz="3200" b="1" dirty="0">
              <a:ln w="0"/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1086" y="2163494"/>
            <a:ext cx="6325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Outside Faculty of Science and Engineering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4838" y="2963995"/>
            <a:ext cx="480291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Some of the formative </a:t>
            </a:r>
            <a:r>
              <a:rPr lang="en-GB" dirty="0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0497" y="3764496"/>
            <a:ext cx="749916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 smtClean="0">
                <a:solidFill>
                  <a:srgbClr val="0070C0"/>
                </a:solidFill>
              </a:rPr>
              <a:t>Q. What are the current trending news in the world?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4684879"/>
            <a:ext cx="3093779" cy="174321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03885" y="6472030"/>
            <a:ext cx="1886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Source: RailFreight.com</a:t>
            </a:r>
            <a:endParaRPr lang="en-GB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805" y="4684879"/>
            <a:ext cx="2345779" cy="17484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620805" y="6472030"/>
            <a:ext cx="1087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Source: CNN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597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3D81E7-1CA3-3C41-8933-ADCDB1FF7EC4}"/>
              </a:ext>
            </a:extLst>
          </p:cNvPr>
          <p:cNvSpPr/>
          <p:nvPr/>
        </p:nvSpPr>
        <p:spPr>
          <a:xfrm>
            <a:off x="0" y="93890"/>
            <a:ext cx="9127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Main Discussions</a:t>
            </a:r>
            <a:endParaRPr lang="zh-CN" alt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05D9DA-6255-B746-8734-73527243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7672" y="0"/>
            <a:ext cx="3064328" cy="1292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559" y="1396528"/>
            <a:ext cx="10795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3200" b="1" dirty="0" smtClean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Subject knowledge vs formative assessments</a:t>
            </a:r>
            <a:endParaRPr lang="zh-CN" altLang="zh-CN" sz="3200" b="1" dirty="0">
              <a:ln w="0"/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992" y="2682806"/>
            <a:ext cx="2739688" cy="357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62399" y="4228073"/>
                <a:ext cx="1463349" cy="10016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000" dirty="0"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399" y="4228073"/>
                <a:ext cx="1463349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23389" y="2625159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Formative questions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23389" y="3198462"/>
            <a:ext cx="516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1. Basic principle behind the </a:t>
            </a:r>
            <a:r>
              <a:rPr lang="en-GB" sz="2400" b="1" dirty="0"/>
              <a:t>Griffith </a:t>
            </a:r>
            <a:r>
              <a:rPr lang="en-GB" sz="2400" b="1" dirty="0" smtClean="0"/>
              <a:t>law </a:t>
            </a:r>
            <a:endParaRPr lang="en-GB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023389" y="3766408"/>
            <a:ext cx="2259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2</a:t>
            </a:r>
            <a:r>
              <a:rPr lang="en-GB" sz="2400" b="1" dirty="0" smtClean="0"/>
              <a:t>. Fracture stress</a:t>
            </a:r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023388" y="5335904"/>
            <a:ext cx="1671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3. Flaw sizes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58689" y="5800096"/>
                <a:ext cx="1249125" cy="7572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689" y="5800096"/>
                <a:ext cx="1249125" cy="7572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33274" y="3812574"/>
            <a:ext cx="3051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The Griffith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theory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31086" y="2163494"/>
            <a:ext cx="6183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Within Faculty of Science and Engineering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7" y="2855991"/>
            <a:ext cx="5400600" cy="324036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03D81E7-1CA3-3C41-8933-ADCDB1FF7EC4}"/>
              </a:ext>
            </a:extLst>
          </p:cNvPr>
          <p:cNvSpPr/>
          <p:nvPr/>
        </p:nvSpPr>
        <p:spPr>
          <a:xfrm>
            <a:off x="0" y="93890"/>
            <a:ext cx="9127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Main Discussions</a:t>
            </a:r>
            <a:endParaRPr lang="zh-CN" alt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05D9DA-6255-B746-8734-73527243D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7672" y="0"/>
            <a:ext cx="3064328" cy="1292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559" y="1396528"/>
            <a:ext cx="10795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3200" b="1" dirty="0" smtClean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Subject knowledge vs formative assessments</a:t>
            </a:r>
            <a:endParaRPr lang="zh-CN" altLang="zh-CN" sz="3200" b="1" dirty="0">
              <a:ln w="0"/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3389" y="2625159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Formative questions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23389" y="3198462"/>
            <a:ext cx="4532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1. What are the design parameters?</a:t>
            </a:r>
            <a:endParaRPr lang="en-GB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023389" y="3766408"/>
            <a:ext cx="5898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2</a:t>
            </a:r>
            <a:r>
              <a:rPr lang="en-GB" sz="2400" b="1" dirty="0" smtClean="0"/>
              <a:t>. What are the steps in the material selections</a:t>
            </a:r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023388" y="4366914"/>
            <a:ext cx="3701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3. Technology readiness level</a:t>
            </a:r>
            <a:endParaRPr lang="en-GB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1431086" y="2163494"/>
            <a:ext cx="6183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Within Faculty of Science and Engineering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3D81E7-1CA3-3C41-8933-ADCDB1FF7EC4}"/>
              </a:ext>
            </a:extLst>
          </p:cNvPr>
          <p:cNvSpPr/>
          <p:nvPr/>
        </p:nvSpPr>
        <p:spPr>
          <a:xfrm>
            <a:off x="0" y="93890"/>
            <a:ext cx="9127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Main Discussions</a:t>
            </a:r>
            <a:endParaRPr lang="zh-CN" alt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05D9DA-6255-B746-8734-73527243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1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7672" y="0"/>
            <a:ext cx="3064328" cy="1292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559" y="1396528"/>
            <a:ext cx="10795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3200" b="1" dirty="0" smtClean="0">
                <a:ln w="0"/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Subject knowledge vs formative assessments</a:t>
            </a:r>
            <a:endParaRPr lang="zh-CN" altLang="zh-CN" sz="3200" b="1" dirty="0">
              <a:ln w="0"/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3389" y="2625159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Formative questions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23389" y="3198462"/>
            <a:ext cx="556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1. Talk about </a:t>
            </a:r>
            <a:r>
              <a:rPr lang="en-GB" sz="2400" b="1" dirty="0"/>
              <a:t>phospholipid bilayer </a:t>
            </a:r>
            <a:r>
              <a:rPr lang="en-GB" sz="2400" b="1" dirty="0" smtClean="0"/>
              <a:t>structure.</a:t>
            </a:r>
            <a:endParaRPr lang="en-GB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023389" y="3766408"/>
            <a:ext cx="459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2</a:t>
            </a:r>
            <a:r>
              <a:rPr lang="en-GB" sz="2400" b="1" dirty="0" smtClean="0"/>
              <a:t>. Talk about temperature influence.</a:t>
            </a:r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023388" y="4366914"/>
            <a:ext cx="5235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3. Passive, Active and </a:t>
            </a:r>
            <a:r>
              <a:rPr lang="en-GB" sz="2400" b="1" dirty="0"/>
              <a:t>Vesicular </a:t>
            </a:r>
            <a:r>
              <a:rPr lang="en-GB" sz="2400" b="1" dirty="0" smtClean="0"/>
              <a:t>transports</a:t>
            </a:r>
            <a:endParaRPr lang="en-GB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1431086" y="2163494"/>
            <a:ext cx="6183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Within Faculty of Science and Engineering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87" y="3120196"/>
            <a:ext cx="4812628" cy="32233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3273" y="2658531"/>
            <a:ext cx="4393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Fluid Mosaic model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12270</TotalTime>
  <Words>519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宋体</vt:lpstr>
      <vt:lpstr>Arial</vt:lpstr>
      <vt:lpstr>Arial Black</vt:lpstr>
      <vt:lpstr>Calibri</vt:lpstr>
      <vt:lpstr>Cambria Math</vt:lpstr>
      <vt:lpstr>等线</vt:lpstr>
      <vt:lpstr>等线 Light</vt:lpstr>
      <vt:lpstr>Palatino Linotype</vt:lpstr>
      <vt:lpstr>Symbol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 Darko</dc:creator>
  <cp:lastModifiedBy>Anna Dean</cp:lastModifiedBy>
  <cp:revision>230</cp:revision>
  <dcterms:created xsi:type="dcterms:W3CDTF">2019-06-24T14:49:07Z</dcterms:created>
  <dcterms:modified xsi:type="dcterms:W3CDTF">2022-04-12T09:01:23Z</dcterms:modified>
</cp:coreProperties>
</file>